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6393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463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7408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88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8623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972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381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8654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854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0513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2861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039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2298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2016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506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547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368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816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5150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722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94747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87793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800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57802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164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39546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2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8" name="Shape 4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0547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50627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3550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4278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69104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20565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6" name="Shape 5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6194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58502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40898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4" name="Shape 5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2214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244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3737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5241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1871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949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799" cy="2273299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499" cy="10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3999" cy="1924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828674" y="9524"/>
            <a:ext cx="5333999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499"/>
            <a:ext cx="3657600" cy="769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0636" y="12700"/>
            <a:ext cx="8896350" cy="67802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4978" y="0"/>
                </a:moveTo>
                <a:lnTo>
                  <a:pt x="0" y="32329"/>
                </a:lnTo>
                <a:lnTo>
                  <a:pt x="65314" y="120000"/>
                </a:lnTo>
                <a:lnTo>
                  <a:pt x="120000" y="37303"/>
                </a:lnTo>
                <a:lnTo>
                  <a:pt x="849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95261" y="234950"/>
            <a:ext cx="3787775" cy="1777998"/>
            <a:chOff x="195261" y="234950"/>
            <a:chExt cx="3787775" cy="1777998"/>
          </a:xfrm>
        </p:grpSpPr>
        <p:sp>
          <p:nvSpPr>
            <p:cNvPr id="12" name="Shape 12"/>
            <p:cNvSpPr/>
            <p:nvPr/>
          </p:nvSpPr>
          <p:spPr>
            <a:xfrm>
              <a:off x="280987" y="280987"/>
              <a:ext cx="3571874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63525" y="414337"/>
              <a:ext cx="3562350" cy="15986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752475" y="546100"/>
              <a:ext cx="2362200" cy="14589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5" name="Shape 15"/>
            <p:cNvGrpSpPr/>
            <p:nvPr/>
          </p:nvGrpSpPr>
          <p:grpSpPr>
            <a:xfrm>
              <a:off x="195261" y="234950"/>
              <a:ext cx="3787775" cy="1716086"/>
              <a:chOff x="195261" y="234950"/>
              <a:chExt cx="3787775" cy="1716086"/>
            </a:xfrm>
          </p:grpSpPr>
          <p:sp>
            <p:nvSpPr>
              <p:cNvPr id="16" name="Shape 16"/>
              <p:cNvSpPr/>
              <p:nvPr/>
            </p:nvSpPr>
            <p:spPr>
              <a:xfrm>
                <a:off x="3182936" y="1482725"/>
                <a:ext cx="336549" cy="339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195261" y="234950"/>
                <a:ext cx="3787775" cy="17160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649287" y="398462"/>
                <a:ext cx="360362" cy="650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1343025" y="850900"/>
                <a:ext cx="1096961" cy="577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21" name="Shape 21"/>
          <p:cNvGrpSpPr/>
          <p:nvPr/>
        </p:nvGrpSpPr>
        <p:grpSpPr>
          <a:xfrm>
            <a:off x="7797641" y="4318434"/>
            <a:ext cx="979802" cy="1159593"/>
            <a:chOff x="7797641" y="4318434"/>
            <a:chExt cx="979802" cy="1159593"/>
          </a:xfrm>
        </p:grpSpPr>
        <p:sp>
          <p:nvSpPr>
            <p:cNvPr id="22" name="Shape 22"/>
            <p:cNvSpPr/>
            <p:nvPr/>
          </p:nvSpPr>
          <p:spPr>
            <a:xfrm rot="7320000">
              <a:off x="7793037" y="4660900"/>
              <a:ext cx="998536" cy="465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 rot="7320000">
              <a:off x="7936705" y="4623593"/>
              <a:ext cx="660399" cy="420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5" name="Shape 25"/>
            <p:cNvGrpSpPr/>
            <p:nvPr/>
          </p:nvGrpSpPr>
          <p:grpSpPr>
            <a:xfrm>
              <a:off x="7797641" y="4318434"/>
              <a:ext cx="979802" cy="1159593"/>
              <a:chOff x="7797641" y="4318434"/>
              <a:chExt cx="979802" cy="1159593"/>
            </a:xfrm>
          </p:grpSpPr>
          <p:sp>
            <p:nvSpPr>
              <p:cNvPr id="26" name="Shape 26"/>
              <p:cNvSpPr/>
              <p:nvPr/>
            </p:nvSpPr>
            <p:spPr>
              <a:xfrm rot="7320000">
                <a:off x="7916862" y="5064124"/>
                <a:ext cx="93662" cy="96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7" name="Shape 27"/>
              <p:cNvSpPr/>
              <p:nvPr/>
            </p:nvSpPr>
            <p:spPr>
              <a:xfrm rot="7320000">
                <a:off x="7758112" y="4651374"/>
                <a:ext cx="1058862" cy="49371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 rot="7320000">
                <a:off x="8035924" y="4757736"/>
                <a:ext cx="749300" cy="2794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9" name="Shape 29"/>
              <p:cNvSpPr/>
              <p:nvPr/>
            </p:nvSpPr>
            <p:spPr>
              <a:xfrm rot="7320000">
                <a:off x="8514555" y="4561680"/>
                <a:ext cx="100012" cy="1873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Shape 30"/>
              <p:cNvSpPr/>
              <p:nvPr/>
            </p:nvSpPr>
            <p:spPr>
              <a:xfrm rot="7320000">
                <a:off x="8154193" y="4761706"/>
                <a:ext cx="306386" cy="1650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31" name="Shape 31"/>
          <p:cNvSpPr/>
          <p:nvPr/>
        </p:nvSpPr>
        <p:spPr>
          <a:xfrm>
            <a:off x="901700" y="5054600"/>
            <a:ext cx="6807199" cy="7286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3805" y="11241"/>
                  <a:pt x="15559" y="60653"/>
                  <a:pt x="22835" y="66928"/>
                </a:cubicBezTo>
                <a:cubicBezTo>
                  <a:pt x="30111" y="73202"/>
                  <a:pt x="38815" y="32418"/>
                  <a:pt x="43656" y="37647"/>
                </a:cubicBezTo>
                <a:cubicBezTo>
                  <a:pt x="48498" y="42875"/>
                  <a:pt x="48274" y="98039"/>
                  <a:pt x="51940" y="98300"/>
                </a:cubicBezTo>
                <a:cubicBezTo>
                  <a:pt x="55606" y="98562"/>
                  <a:pt x="57761" y="36339"/>
                  <a:pt x="65597" y="39738"/>
                </a:cubicBezTo>
                <a:cubicBezTo>
                  <a:pt x="73432" y="43137"/>
                  <a:pt x="89888" y="119999"/>
                  <a:pt x="98955" y="119215"/>
                </a:cubicBezTo>
                <a:cubicBezTo>
                  <a:pt x="108022" y="118431"/>
                  <a:pt x="116557" y="49150"/>
                  <a:pt x="120000" y="35555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6000"/>
                </a:moveTo>
                <a:cubicBezTo>
                  <a:pt x="21857" y="44500"/>
                  <a:pt x="43928" y="73500"/>
                  <a:pt x="60000" y="72000"/>
                </a:cubicBezTo>
                <a:cubicBezTo>
                  <a:pt x="76071" y="70500"/>
                  <a:pt x="85928" y="0"/>
                  <a:pt x="96000" y="8000"/>
                </a:cubicBezTo>
                <a:cubicBezTo>
                  <a:pt x="106071" y="16000"/>
                  <a:pt x="115928" y="100500"/>
                  <a:pt x="120000" y="12000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rot="-3180000">
            <a:off x="7777956" y="-15080"/>
            <a:ext cx="1162050" cy="20843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4096"/>
                </a:moveTo>
                <a:lnTo>
                  <a:pt x="106028" y="2604"/>
                </a:lnTo>
                <a:lnTo>
                  <a:pt x="92635" y="0"/>
                </a:lnTo>
                <a:lnTo>
                  <a:pt x="4547" y="91513"/>
                </a:lnTo>
                <a:lnTo>
                  <a:pt x="4547" y="105089"/>
                </a:lnTo>
                <a:lnTo>
                  <a:pt x="0" y="118209"/>
                </a:lnTo>
                <a:lnTo>
                  <a:pt x="2976" y="120000"/>
                </a:lnTo>
                <a:lnTo>
                  <a:pt x="18229" y="109224"/>
                </a:lnTo>
                <a:lnTo>
                  <a:pt x="30589" y="105089"/>
                </a:lnTo>
                <a:lnTo>
                  <a:pt x="120000" y="140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" name="Shape 51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524" y="0"/>
                </a:moveTo>
                <a:lnTo>
                  <a:pt x="5358" y="91871"/>
                </a:lnTo>
                <a:lnTo>
                  <a:pt x="5400" y="103732"/>
                </a:lnTo>
                <a:lnTo>
                  <a:pt x="0" y="117731"/>
                </a:lnTo>
                <a:lnTo>
                  <a:pt x="2061" y="120000"/>
                </a:lnTo>
                <a:lnTo>
                  <a:pt x="17396" y="108625"/>
                </a:lnTo>
                <a:lnTo>
                  <a:pt x="31453" y="104347"/>
                </a:lnTo>
                <a:lnTo>
                  <a:pt x="120000" y="13869"/>
                </a:lnTo>
                <a:lnTo>
                  <a:pt x="106726" y="3110"/>
                </a:lnTo>
                <a:lnTo>
                  <a:pt x="94524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Shape 52"/>
          <p:cNvSpPr/>
          <p:nvPr/>
        </p:nvSpPr>
        <p:spPr>
          <a:xfrm rot="-3180000">
            <a:off x="7831137" y="192087"/>
            <a:ext cx="1025524" cy="1571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7382"/>
                </a:moveTo>
                <a:lnTo>
                  <a:pt x="20242" y="110320"/>
                </a:lnTo>
                <a:lnTo>
                  <a:pt x="34486" y="120000"/>
                </a:lnTo>
                <a:lnTo>
                  <a:pt x="120000" y="17241"/>
                </a:lnTo>
                <a:lnTo>
                  <a:pt x="99242" y="3543"/>
                </a:lnTo>
                <a:lnTo>
                  <a:pt x="88934" y="0"/>
                </a:lnTo>
                <a:lnTo>
                  <a:pt x="0" y="10738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3" name="Shape 53"/>
          <p:cNvGrpSpPr/>
          <p:nvPr/>
        </p:nvGrpSpPr>
        <p:grpSpPr>
          <a:xfrm>
            <a:off x="7937" y="5540375"/>
            <a:ext cx="1784349" cy="1246186"/>
            <a:chOff x="7937" y="5540375"/>
            <a:chExt cx="1784349" cy="1246186"/>
          </a:xfrm>
        </p:grpSpPr>
        <p:sp>
          <p:nvSpPr>
            <p:cNvPr id="54" name="Shape 54"/>
            <p:cNvSpPr/>
            <p:nvPr/>
          </p:nvSpPr>
          <p:spPr>
            <a:xfrm>
              <a:off x="38100" y="5564187"/>
              <a:ext cx="1728787" cy="10302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478" y="116486"/>
                  </a:moveTo>
                  <a:lnTo>
                    <a:pt x="78272" y="102249"/>
                  </a:lnTo>
                  <a:lnTo>
                    <a:pt x="73367" y="44098"/>
                  </a:lnTo>
                  <a:lnTo>
                    <a:pt x="117905" y="30508"/>
                  </a:lnTo>
                  <a:lnTo>
                    <a:pt x="120000" y="18767"/>
                  </a:lnTo>
                  <a:lnTo>
                    <a:pt x="115700" y="9244"/>
                  </a:lnTo>
                  <a:lnTo>
                    <a:pt x="70335" y="19506"/>
                  </a:lnTo>
                  <a:lnTo>
                    <a:pt x="67193" y="2958"/>
                  </a:lnTo>
                  <a:lnTo>
                    <a:pt x="59807" y="0"/>
                  </a:lnTo>
                  <a:lnTo>
                    <a:pt x="52806" y="2588"/>
                  </a:lnTo>
                  <a:lnTo>
                    <a:pt x="48948" y="9799"/>
                  </a:lnTo>
                  <a:lnTo>
                    <a:pt x="51649" y="26348"/>
                  </a:lnTo>
                  <a:lnTo>
                    <a:pt x="36380" y="40770"/>
                  </a:lnTo>
                  <a:lnTo>
                    <a:pt x="54184" y="43728"/>
                  </a:lnTo>
                  <a:lnTo>
                    <a:pt x="61295" y="82187"/>
                  </a:lnTo>
                  <a:lnTo>
                    <a:pt x="7772" y="43359"/>
                  </a:lnTo>
                  <a:lnTo>
                    <a:pt x="2535" y="47057"/>
                  </a:lnTo>
                  <a:lnTo>
                    <a:pt x="0" y="58798"/>
                  </a:lnTo>
                  <a:lnTo>
                    <a:pt x="3031" y="72018"/>
                  </a:lnTo>
                  <a:lnTo>
                    <a:pt x="62783" y="119075"/>
                  </a:lnTo>
                  <a:lnTo>
                    <a:pt x="75957" y="116117"/>
                  </a:lnTo>
                  <a:lnTo>
                    <a:pt x="86541" y="120000"/>
                  </a:lnTo>
                  <a:lnTo>
                    <a:pt x="87478" y="11648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622425" y="5686425"/>
              <a:ext cx="112711" cy="2047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255"/>
                  </a:moveTo>
                  <a:lnTo>
                    <a:pt x="100699" y="0"/>
                  </a:lnTo>
                  <a:lnTo>
                    <a:pt x="120000" y="108372"/>
                  </a:lnTo>
                  <a:lnTo>
                    <a:pt x="6713" y="120000"/>
                  </a:lnTo>
                  <a:lnTo>
                    <a:pt x="0" y="3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1750" y="5991225"/>
              <a:ext cx="1257299" cy="650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204786" y="6045200"/>
              <a:ext cx="833436" cy="593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769937" y="5607050"/>
              <a:ext cx="214312" cy="1920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941"/>
                  </a:moveTo>
                  <a:lnTo>
                    <a:pt x="70588" y="0"/>
                  </a:lnTo>
                  <a:lnTo>
                    <a:pt x="110735" y="17925"/>
                  </a:lnTo>
                  <a:lnTo>
                    <a:pt x="120000" y="69211"/>
                  </a:lnTo>
                  <a:lnTo>
                    <a:pt x="72352" y="72697"/>
                  </a:lnTo>
                  <a:lnTo>
                    <a:pt x="14117" y="120000"/>
                  </a:lnTo>
                  <a:lnTo>
                    <a:pt x="0" y="1394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1017587" y="6608761"/>
              <a:ext cx="120649" cy="177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142"/>
                  </a:moveTo>
                  <a:lnTo>
                    <a:pt x="120000" y="119999"/>
                  </a:lnTo>
                  <a:lnTo>
                    <a:pt x="0" y="4285"/>
                  </a:lnTo>
                  <a:lnTo>
                    <a:pt x="56842" y="0"/>
                  </a:lnTo>
                  <a:lnTo>
                    <a:pt x="120000" y="214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800100" y="5726112"/>
              <a:ext cx="306386" cy="6080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565"/>
                  </a:moveTo>
                  <a:lnTo>
                    <a:pt x="27046" y="0"/>
                  </a:lnTo>
                  <a:lnTo>
                    <a:pt x="72124" y="942"/>
                  </a:lnTo>
                  <a:lnTo>
                    <a:pt x="120000" y="120000"/>
                  </a:lnTo>
                  <a:lnTo>
                    <a:pt x="86735" y="113089"/>
                  </a:lnTo>
                  <a:lnTo>
                    <a:pt x="47253" y="106335"/>
                  </a:lnTo>
                  <a:lnTo>
                    <a:pt x="0" y="125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1060450" y="5699125"/>
              <a:ext cx="577850" cy="276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065" y="0"/>
                  </a:moveTo>
                  <a:lnTo>
                    <a:pt x="0" y="36551"/>
                  </a:lnTo>
                  <a:lnTo>
                    <a:pt x="4615" y="120000"/>
                  </a:lnTo>
                  <a:lnTo>
                    <a:pt x="117857" y="81724"/>
                  </a:lnTo>
                  <a:lnTo>
                    <a:pt x="120000" y="14827"/>
                  </a:lnTo>
                  <a:lnTo>
                    <a:pt x="1140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550862" y="5862637"/>
              <a:ext cx="247649" cy="106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615" y="0"/>
                  </a:moveTo>
                  <a:lnTo>
                    <a:pt x="0" y="69333"/>
                  </a:lnTo>
                  <a:lnTo>
                    <a:pt x="120000" y="120000"/>
                  </a:lnTo>
                  <a:lnTo>
                    <a:pt x="1046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3" name="Shape 63"/>
            <p:cNvGrpSpPr/>
            <p:nvPr/>
          </p:nvGrpSpPr>
          <p:grpSpPr>
            <a:xfrm>
              <a:off x="7937" y="5540375"/>
              <a:ext cx="1784349" cy="1238248"/>
              <a:chOff x="7937" y="5540375"/>
              <a:chExt cx="1784349" cy="1238248"/>
            </a:xfrm>
          </p:grpSpPr>
          <p:grpSp>
            <p:nvGrpSpPr>
              <p:cNvPr id="64" name="Shape 64"/>
              <p:cNvGrpSpPr/>
              <p:nvPr/>
            </p:nvGrpSpPr>
            <p:grpSpPr>
              <a:xfrm>
                <a:off x="792162" y="5654675"/>
                <a:ext cx="869949" cy="1123948"/>
                <a:chOff x="792162" y="5654675"/>
                <a:chExt cx="869949" cy="1123948"/>
              </a:xfrm>
            </p:grpSpPr>
            <p:sp>
              <p:nvSpPr>
                <p:cNvPr id="65" name="Shape 65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73371"/>
                      </a:moveTo>
                      <a:lnTo>
                        <a:pt x="43706" y="6857"/>
                      </a:lnTo>
                      <a:lnTo>
                        <a:pt x="81661" y="0"/>
                      </a:lnTo>
                      <a:lnTo>
                        <a:pt x="111948" y="18514"/>
                      </a:lnTo>
                      <a:lnTo>
                        <a:pt x="120000" y="62399"/>
                      </a:lnTo>
                      <a:lnTo>
                        <a:pt x="64025" y="45942"/>
                      </a:lnTo>
                      <a:lnTo>
                        <a:pt x="28370" y="69257"/>
                      </a:lnTo>
                      <a:lnTo>
                        <a:pt x="4984" y="119999"/>
                      </a:lnTo>
                      <a:lnTo>
                        <a:pt x="0" y="733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1009650" y="6567486"/>
                  <a:ext cx="182561" cy="2111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8045"/>
                      </a:moveTo>
                      <a:lnTo>
                        <a:pt x="83478" y="120000"/>
                      </a:lnTo>
                      <a:lnTo>
                        <a:pt x="120000" y="113233"/>
                      </a:lnTo>
                      <a:lnTo>
                        <a:pt x="116347" y="7669"/>
                      </a:lnTo>
                      <a:lnTo>
                        <a:pt x="86608" y="0"/>
                      </a:lnTo>
                      <a:lnTo>
                        <a:pt x="93391" y="88872"/>
                      </a:lnTo>
                      <a:lnTo>
                        <a:pt x="37043" y="1804"/>
                      </a:lnTo>
                      <a:lnTo>
                        <a:pt x="0" y="1804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1593850" y="5654675"/>
                  <a:ext cx="68262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9743"/>
                      </a:moveTo>
                      <a:lnTo>
                        <a:pt x="49655" y="47692"/>
                      </a:lnTo>
                      <a:lnTo>
                        <a:pt x="60689" y="78974"/>
                      </a:lnTo>
                      <a:lnTo>
                        <a:pt x="37241" y="120000"/>
                      </a:lnTo>
                      <a:lnTo>
                        <a:pt x="110344" y="112820"/>
                      </a:lnTo>
                      <a:lnTo>
                        <a:pt x="120000" y="59487"/>
                      </a:lnTo>
                      <a:lnTo>
                        <a:pt x="63448" y="0"/>
                      </a:lnTo>
                      <a:lnTo>
                        <a:pt x="0" y="974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8" name="Shape 68"/>
              <p:cNvSpPr/>
              <p:nvPr/>
            </p:nvSpPr>
            <p:spPr>
              <a:xfrm>
                <a:off x="120650" y="5924550"/>
                <a:ext cx="944561" cy="396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12750" y="6169025"/>
                <a:ext cx="387350" cy="2349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896937" y="5842000"/>
                <a:ext cx="169861" cy="3778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3521" y="0"/>
                    </a:moveTo>
                    <a:lnTo>
                      <a:pt x="51267" y="6276"/>
                    </a:lnTo>
                    <a:lnTo>
                      <a:pt x="45070" y="48200"/>
                    </a:lnTo>
                    <a:lnTo>
                      <a:pt x="59718" y="82092"/>
                    </a:lnTo>
                    <a:lnTo>
                      <a:pt x="119999" y="113221"/>
                    </a:lnTo>
                    <a:lnTo>
                      <a:pt x="54647" y="120000"/>
                    </a:lnTo>
                    <a:lnTo>
                      <a:pt x="16901" y="86359"/>
                    </a:lnTo>
                    <a:lnTo>
                      <a:pt x="0" y="14309"/>
                    </a:lnTo>
                    <a:lnTo>
                      <a:pt x="135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1" name="Shape 71"/>
              <p:cNvGrpSpPr/>
              <p:nvPr/>
            </p:nvGrpSpPr>
            <p:grpSpPr>
              <a:xfrm>
                <a:off x="7937" y="5540375"/>
                <a:ext cx="1784349" cy="1076325"/>
                <a:chOff x="7937" y="5540375"/>
                <a:chExt cx="1784349" cy="1076325"/>
              </a:xfrm>
            </p:grpSpPr>
            <p:sp>
              <p:nvSpPr>
                <p:cNvPr id="72" name="Shape 72"/>
                <p:cNvSpPr/>
                <p:nvPr/>
              </p:nvSpPr>
              <p:spPr>
                <a:xfrm>
                  <a:off x="1062037" y="6426200"/>
                  <a:ext cx="119061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8000" y="0"/>
                      </a:moveTo>
                      <a:lnTo>
                        <a:pt x="32000" y="45780"/>
                      </a:lnTo>
                      <a:lnTo>
                        <a:pt x="0" y="120000"/>
                      </a:lnTo>
                      <a:lnTo>
                        <a:pt x="64000" y="110982"/>
                      </a:lnTo>
                      <a:lnTo>
                        <a:pt x="82400" y="58265"/>
                      </a:lnTo>
                      <a:lnTo>
                        <a:pt x="120000" y="18728"/>
                      </a:lnTo>
                      <a:lnTo>
                        <a:pt x="88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116" y="0"/>
                      </a:moveTo>
                      <a:lnTo>
                        <a:pt x="4489" y="7090"/>
                      </a:lnTo>
                      <a:lnTo>
                        <a:pt x="0" y="28363"/>
                      </a:lnTo>
                      <a:lnTo>
                        <a:pt x="4774" y="48818"/>
                      </a:lnTo>
                      <a:lnTo>
                        <a:pt x="84228" y="118227"/>
                      </a:lnTo>
                      <a:lnTo>
                        <a:pt x="101330" y="113863"/>
                      </a:lnTo>
                      <a:lnTo>
                        <a:pt x="115154" y="120000"/>
                      </a:lnTo>
                      <a:lnTo>
                        <a:pt x="120000" y="110181"/>
                      </a:lnTo>
                      <a:lnTo>
                        <a:pt x="107030" y="90545"/>
                      </a:lnTo>
                      <a:lnTo>
                        <a:pt x="101757" y="69818"/>
                      </a:lnTo>
                      <a:lnTo>
                        <a:pt x="97553" y="71863"/>
                      </a:lnTo>
                      <a:lnTo>
                        <a:pt x="102541" y="90545"/>
                      </a:lnTo>
                      <a:lnTo>
                        <a:pt x="112446" y="110454"/>
                      </a:lnTo>
                      <a:lnTo>
                        <a:pt x="100688" y="107318"/>
                      </a:lnTo>
                      <a:lnTo>
                        <a:pt x="86864" y="111000"/>
                      </a:lnTo>
                      <a:lnTo>
                        <a:pt x="89429" y="88636"/>
                      </a:lnTo>
                      <a:lnTo>
                        <a:pt x="95344" y="73363"/>
                      </a:lnTo>
                      <a:lnTo>
                        <a:pt x="88432" y="75272"/>
                      </a:lnTo>
                      <a:lnTo>
                        <a:pt x="83016" y="89727"/>
                      </a:lnTo>
                      <a:lnTo>
                        <a:pt x="81163" y="107863"/>
                      </a:lnTo>
                      <a:lnTo>
                        <a:pt x="7624" y="42272"/>
                      </a:lnTo>
                      <a:lnTo>
                        <a:pt x="5700" y="29318"/>
                      </a:lnTo>
                      <a:lnTo>
                        <a:pt x="7339" y="12954"/>
                      </a:lnTo>
                      <a:lnTo>
                        <a:pt x="15463" y="0"/>
                      </a:lnTo>
                      <a:lnTo>
                        <a:pt x="11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168275" y="5984875"/>
                  <a:ext cx="127000" cy="2651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7000" y="0"/>
                      </a:moveTo>
                      <a:lnTo>
                        <a:pt x="14250" y="37970"/>
                      </a:lnTo>
                      <a:lnTo>
                        <a:pt x="0" y="82388"/>
                      </a:lnTo>
                      <a:lnTo>
                        <a:pt x="24750" y="112477"/>
                      </a:lnTo>
                      <a:lnTo>
                        <a:pt x="70500" y="120000"/>
                      </a:lnTo>
                      <a:lnTo>
                        <a:pt x="57000" y="55164"/>
                      </a:lnTo>
                      <a:lnTo>
                        <a:pt x="120000" y="6089"/>
                      </a:lnTo>
                      <a:lnTo>
                        <a:pt x="87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Shape 75"/>
                <p:cNvSpPr/>
                <p:nvPr/>
              </p:nvSpPr>
              <p:spPr>
                <a:xfrm>
                  <a:off x="712787" y="5540375"/>
                  <a:ext cx="511174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747" y="90505"/>
                      </a:moveTo>
                      <a:lnTo>
                        <a:pt x="0" y="12525"/>
                      </a:lnTo>
                      <a:lnTo>
                        <a:pt x="15140" y="3838"/>
                      </a:lnTo>
                      <a:lnTo>
                        <a:pt x="48224" y="0"/>
                      </a:lnTo>
                      <a:lnTo>
                        <a:pt x="74579" y="5757"/>
                      </a:lnTo>
                      <a:lnTo>
                        <a:pt x="120000" y="120000"/>
                      </a:lnTo>
                      <a:lnTo>
                        <a:pt x="103738" y="110202"/>
                      </a:lnTo>
                      <a:lnTo>
                        <a:pt x="66355" y="9797"/>
                      </a:lnTo>
                      <a:lnTo>
                        <a:pt x="42242" y="6161"/>
                      </a:lnTo>
                      <a:lnTo>
                        <a:pt x="22242" y="7474"/>
                      </a:lnTo>
                      <a:lnTo>
                        <a:pt x="14205" y="14242"/>
                      </a:lnTo>
                      <a:lnTo>
                        <a:pt x="57196" y="93333"/>
                      </a:lnTo>
                      <a:lnTo>
                        <a:pt x="40747" y="9050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6" name="Shape 76"/>
                <p:cNvSpPr/>
                <p:nvPr/>
              </p:nvSpPr>
              <p:spPr>
                <a:xfrm>
                  <a:off x="917575" y="5794375"/>
                  <a:ext cx="152399" cy="4000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6428"/>
                      </a:moveTo>
                      <a:lnTo>
                        <a:pt x="47500" y="46190"/>
                      </a:lnTo>
                      <a:lnTo>
                        <a:pt x="70625" y="75714"/>
                      </a:lnTo>
                      <a:lnTo>
                        <a:pt x="72500" y="120000"/>
                      </a:lnTo>
                      <a:lnTo>
                        <a:pt x="120000" y="120000"/>
                      </a:lnTo>
                      <a:lnTo>
                        <a:pt x="116875" y="85714"/>
                      </a:lnTo>
                      <a:lnTo>
                        <a:pt x="101250" y="49523"/>
                      </a:lnTo>
                      <a:lnTo>
                        <a:pt x="61875" y="14047"/>
                      </a:lnTo>
                      <a:lnTo>
                        <a:pt x="39375" y="0"/>
                      </a:lnTo>
                      <a:lnTo>
                        <a:pt x="0" y="642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7" name="Shape 77"/>
                <p:cNvSpPr/>
                <p:nvPr/>
              </p:nvSpPr>
              <p:spPr>
                <a:xfrm>
                  <a:off x="520700" y="5762625"/>
                  <a:ext cx="309561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91384" y="0"/>
                      </a:moveTo>
                      <a:lnTo>
                        <a:pt x="79076" y="7583"/>
                      </a:lnTo>
                      <a:lnTo>
                        <a:pt x="77846" y="29442"/>
                      </a:lnTo>
                      <a:lnTo>
                        <a:pt x="0" y="75390"/>
                      </a:lnTo>
                      <a:lnTo>
                        <a:pt x="0" y="99033"/>
                      </a:lnTo>
                      <a:lnTo>
                        <a:pt x="87384" y="100817"/>
                      </a:lnTo>
                      <a:lnTo>
                        <a:pt x="98461" y="120000"/>
                      </a:lnTo>
                      <a:lnTo>
                        <a:pt x="120000" y="118661"/>
                      </a:lnTo>
                      <a:lnTo>
                        <a:pt x="117846" y="84758"/>
                      </a:lnTo>
                      <a:lnTo>
                        <a:pt x="35692" y="78513"/>
                      </a:lnTo>
                      <a:lnTo>
                        <a:pt x="102461" y="39702"/>
                      </a:lnTo>
                      <a:lnTo>
                        <a:pt x="9138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8" name="Shape 78"/>
                <p:cNvSpPr/>
                <p:nvPr/>
              </p:nvSpPr>
              <p:spPr>
                <a:xfrm>
                  <a:off x="1044575" y="5616575"/>
                  <a:ext cx="747711" cy="3365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37075"/>
                      </a:moveTo>
                      <a:lnTo>
                        <a:pt x="110053" y="0"/>
                      </a:lnTo>
                      <a:lnTo>
                        <a:pt x="118087" y="22075"/>
                      </a:lnTo>
                      <a:lnTo>
                        <a:pt x="120000" y="51226"/>
                      </a:lnTo>
                      <a:lnTo>
                        <a:pt x="115154" y="79811"/>
                      </a:lnTo>
                      <a:lnTo>
                        <a:pt x="7268" y="120000"/>
                      </a:lnTo>
                      <a:lnTo>
                        <a:pt x="6758" y="108679"/>
                      </a:lnTo>
                      <a:lnTo>
                        <a:pt x="110053" y="68490"/>
                      </a:lnTo>
                      <a:lnTo>
                        <a:pt x="113878" y="41037"/>
                      </a:lnTo>
                      <a:lnTo>
                        <a:pt x="107120" y="16132"/>
                      </a:lnTo>
                      <a:lnTo>
                        <a:pt x="0" y="52358"/>
                      </a:lnTo>
                      <a:lnTo>
                        <a:pt x="0" y="370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Shape 79"/>
                <p:cNvSpPr/>
                <p:nvPr/>
              </p:nvSpPr>
              <p:spPr>
                <a:xfrm>
                  <a:off x="1138237" y="5724525"/>
                  <a:ext cx="388936" cy="1365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7398"/>
                      </a:moveTo>
                      <a:lnTo>
                        <a:pt x="16229" y="120000"/>
                      </a:lnTo>
                      <a:lnTo>
                        <a:pt x="54590" y="115144"/>
                      </a:lnTo>
                      <a:lnTo>
                        <a:pt x="102786" y="80462"/>
                      </a:lnTo>
                      <a:lnTo>
                        <a:pt x="120000" y="29132"/>
                      </a:lnTo>
                      <a:lnTo>
                        <a:pt x="108934" y="1387"/>
                      </a:lnTo>
                      <a:lnTo>
                        <a:pt x="62213" y="0"/>
                      </a:lnTo>
                      <a:lnTo>
                        <a:pt x="27049" y="8323"/>
                      </a:lnTo>
                      <a:lnTo>
                        <a:pt x="3688" y="52716"/>
                      </a:lnTo>
                      <a:lnTo>
                        <a:pt x="27540" y="65895"/>
                      </a:lnTo>
                      <a:lnTo>
                        <a:pt x="67622" y="36763"/>
                      </a:lnTo>
                      <a:lnTo>
                        <a:pt x="102295" y="36763"/>
                      </a:lnTo>
                      <a:lnTo>
                        <a:pt x="65901" y="76300"/>
                      </a:lnTo>
                      <a:lnTo>
                        <a:pt x="34918" y="87398"/>
                      </a:lnTo>
                      <a:lnTo>
                        <a:pt x="0" y="87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0" name="Shape 80"/>
          <p:cNvGrpSpPr/>
          <p:nvPr/>
        </p:nvGrpSpPr>
        <p:grpSpPr>
          <a:xfrm>
            <a:off x="8680449" y="2116136"/>
            <a:ext cx="385762" cy="4308475"/>
            <a:chOff x="8680449" y="2116136"/>
            <a:chExt cx="385762" cy="4308475"/>
          </a:xfrm>
        </p:grpSpPr>
        <p:sp>
          <p:nvSpPr>
            <p:cNvPr id="81" name="Shape 81"/>
            <p:cNvSpPr/>
            <p:nvPr/>
          </p:nvSpPr>
          <p:spPr>
            <a:xfrm flipH="1">
              <a:off x="8680449" y="4159250"/>
              <a:ext cx="325437" cy="2265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flipH="1">
              <a:off x="8740774" y="2116136"/>
              <a:ext cx="325437" cy="25923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3" name="Shape 83"/>
          <p:cNvGrpSpPr/>
          <p:nvPr/>
        </p:nvGrpSpPr>
        <p:grpSpPr>
          <a:xfrm>
            <a:off x="7171100" y="-85887"/>
            <a:ext cx="2428147" cy="2245050"/>
            <a:chOff x="7171100" y="-85887"/>
            <a:chExt cx="2428147" cy="2245050"/>
          </a:xfrm>
        </p:grpSpPr>
        <p:grpSp>
          <p:nvGrpSpPr>
            <p:cNvPr id="84" name="Shape 84"/>
            <p:cNvGrpSpPr/>
            <p:nvPr/>
          </p:nvGrpSpPr>
          <p:grpSpPr>
            <a:xfrm>
              <a:off x="7171100" y="-85887"/>
              <a:ext cx="2428147" cy="2245050"/>
              <a:chOff x="7171100" y="-85887"/>
              <a:chExt cx="2428147" cy="2245050"/>
            </a:xfrm>
          </p:grpSpPr>
          <p:sp>
            <p:nvSpPr>
              <p:cNvPr id="85" name="Shape 85"/>
              <p:cNvSpPr/>
              <p:nvPr/>
            </p:nvSpPr>
            <p:spPr>
              <a:xfrm rot="-3180000">
                <a:off x="8620124" y="1724024"/>
                <a:ext cx="98424" cy="457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44" y="1339"/>
                    </a:moveTo>
                    <a:lnTo>
                      <a:pt x="64163" y="50918"/>
                    </a:lnTo>
                    <a:lnTo>
                      <a:pt x="0" y="120000"/>
                    </a:lnTo>
                    <a:lnTo>
                      <a:pt x="38693" y="117468"/>
                    </a:lnTo>
                    <a:lnTo>
                      <a:pt x="106775" y="55980"/>
                    </a:lnTo>
                    <a:lnTo>
                      <a:pt x="120000" y="0"/>
                    </a:lnTo>
                    <a:lnTo>
                      <a:pt x="60244" y="13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6" name="Shape 86"/>
              <p:cNvGrpSpPr/>
              <p:nvPr/>
            </p:nvGrpSpPr>
            <p:grpSpPr>
              <a:xfrm>
                <a:off x="7171100" y="-85887"/>
                <a:ext cx="2428147" cy="2245050"/>
                <a:chOff x="7171100" y="-85887"/>
                <a:chExt cx="2428147" cy="2245050"/>
              </a:xfrm>
            </p:grpSpPr>
            <p:sp>
              <p:nvSpPr>
                <p:cNvPr id="87" name="Shape 87"/>
                <p:cNvSpPr/>
                <p:nvPr/>
              </p:nvSpPr>
              <p:spPr>
                <a:xfrm rot="-3180000">
                  <a:off x="7883524" y="112711"/>
                  <a:ext cx="242887" cy="1984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59205" y="63266"/>
                      </a:lnTo>
                      <a:lnTo>
                        <a:pt x="99337" y="120000"/>
                      </a:lnTo>
                      <a:lnTo>
                        <a:pt x="120000" y="48137"/>
                      </a:lnTo>
                      <a:lnTo>
                        <a:pt x="71324" y="3094"/>
                      </a:lnTo>
                      <a:lnTo>
                        <a:pt x="92185" y="63266"/>
                      </a:lnTo>
                      <a:lnTo>
                        <a:pt x="26026" y="58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Shape 88"/>
                <p:cNvSpPr/>
                <p:nvPr/>
              </p:nvSpPr>
              <p:spPr>
                <a:xfrm rot="-3180000">
                  <a:off x="8014492" y="526256"/>
                  <a:ext cx="427037" cy="6953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3571" y="12585"/>
                      </a:moveTo>
                      <a:lnTo>
                        <a:pt x="54699" y="34341"/>
                      </a:lnTo>
                      <a:lnTo>
                        <a:pt x="18383" y="74341"/>
                      </a:lnTo>
                      <a:lnTo>
                        <a:pt x="0" y="107414"/>
                      </a:lnTo>
                      <a:lnTo>
                        <a:pt x="6654" y="120000"/>
                      </a:lnTo>
                      <a:lnTo>
                        <a:pt x="29548" y="117170"/>
                      </a:lnTo>
                      <a:lnTo>
                        <a:pt x="65187" y="89170"/>
                      </a:lnTo>
                      <a:lnTo>
                        <a:pt x="98796" y="52097"/>
                      </a:lnTo>
                      <a:lnTo>
                        <a:pt x="116616" y="26341"/>
                      </a:lnTo>
                      <a:lnTo>
                        <a:pt x="120000" y="8195"/>
                      </a:lnTo>
                      <a:lnTo>
                        <a:pt x="110187" y="0"/>
                      </a:lnTo>
                      <a:lnTo>
                        <a:pt x="94285" y="6341"/>
                      </a:lnTo>
                      <a:lnTo>
                        <a:pt x="109285" y="10439"/>
                      </a:lnTo>
                      <a:lnTo>
                        <a:pt x="98796" y="34341"/>
                      </a:lnTo>
                      <a:lnTo>
                        <a:pt x="77819" y="64000"/>
                      </a:lnTo>
                      <a:lnTo>
                        <a:pt x="39473" y="98341"/>
                      </a:lnTo>
                      <a:lnTo>
                        <a:pt x="13082" y="108682"/>
                      </a:lnTo>
                      <a:lnTo>
                        <a:pt x="15225" y="92000"/>
                      </a:lnTo>
                      <a:lnTo>
                        <a:pt x="49285" y="49170"/>
                      </a:lnTo>
                      <a:lnTo>
                        <a:pt x="93721" y="11512"/>
                      </a:lnTo>
                      <a:lnTo>
                        <a:pt x="83571" y="125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 rot="-3180000">
                  <a:off x="7712867" y="288131"/>
                  <a:ext cx="801687" cy="1425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6343" y="0"/>
                      </a:moveTo>
                      <a:lnTo>
                        <a:pt x="0" y="120000"/>
                      </a:lnTo>
                      <a:lnTo>
                        <a:pt x="11508" y="116620"/>
                      </a:lnTo>
                      <a:lnTo>
                        <a:pt x="120000" y="2903"/>
                      </a:lnTo>
                      <a:lnTo>
                        <a:pt x="11634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 rot="-3180000">
                  <a:off x="7783512" y="-30162"/>
                  <a:ext cx="1203324" cy="2133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791" y="90501"/>
                      </a:moveTo>
                      <a:lnTo>
                        <a:pt x="15723" y="90182"/>
                      </a:lnTo>
                      <a:lnTo>
                        <a:pt x="32763" y="95751"/>
                      </a:lnTo>
                      <a:lnTo>
                        <a:pt x="27176" y="89642"/>
                      </a:lnTo>
                      <a:lnTo>
                        <a:pt x="14645" y="86014"/>
                      </a:lnTo>
                      <a:lnTo>
                        <a:pt x="25420" y="86555"/>
                      </a:lnTo>
                      <a:lnTo>
                        <a:pt x="39068" y="91328"/>
                      </a:lnTo>
                      <a:lnTo>
                        <a:pt x="114093" y="13365"/>
                      </a:lnTo>
                      <a:lnTo>
                        <a:pt x="102879" y="4709"/>
                      </a:lnTo>
                      <a:lnTo>
                        <a:pt x="92105" y="0"/>
                      </a:lnTo>
                      <a:lnTo>
                        <a:pt x="107429" y="2482"/>
                      </a:lnTo>
                      <a:lnTo>
                        <a:pt x="120000" y="13619"/>
                      </a:lnTo>
                      <a:lnTo>
                        <a:pt x="33162" y="104152"/>
                      </a:lnTo>
                      <a:lnTo>
                        <a:pt x="19195" y="108575"/>
                      </a:lnTo>
                      <a:lnTo>
                        <a:pt x="4190" y="120000"/>
                      </a:lnTo>
                      <a:lnTo>
                        <a:pt x="0" y="116690"/>
                      </a:lnTo>
                      <a:lnTo>
                        <a:pt x="5227" y="115544"/>
                      </a:lnTo>
                      <a:lnTo>
                        <a:pt x="15004" y="107716"/>
                      </a:lnTo>
                      <a:lnTo>
                        <a:pt x="6584" y="104152"/>
                      </a:lnTo>
                      <a:lnTo>
                        <a:pt x="6584" y="101066"/>
                      </a:lnTo>
                      <a:lnTo>
                        <a:pt x="16401" y="104948"/>
                      </a:lnTo>
                      <a:lnTo>
                        <a:pt x="16401" y="101384"/>
                      </a:lnTo>
                      <a:lnTo>
                        <a:pt x="24063" y="102466"/>
                      </a:lnTo>
                      <a:lnTo>
                        <a:pt x="17080" y="97979"/>
                      </a:lnTo>
                      <a:lnTo>
                        <a:pt x="25101" y="97438"/>
                      </a:lnTo>
                      <a:lnTo>
                        <a:pt x="3791" y="905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1" name="Shape 91"/>
                <p:cNvSpPr/>
                <p:nvPr/>
              </p:nvSpPr>
              <p:spPr>
                <a:xfrm rot="-3180000">
                  <a:off x="8409780" y="1423192"/>
                  <a:ext cx="268287" cy="1936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8070"/>
                      </a:moveTo>
                      <a:lnTo>
                        <a:pt x="45468" y="37192"/>
                      </a:lnTo>
                      <a:lnTo>
                        <a:pt x="113937" y="120000"/>
                      </a:lnTo>
                      <a:lnTo>
                        <a:pt x="120000" y="101403"/>
                      </a:lnTo>
                      <a:lnTo>
                        <a:pt x="79702" y="40000"/>
                      </a:lnTo>
                      <a:lnTo>
                        <a:pt x="4635" y="0"/>
                      </a:lnTo>
                      <a:lnTo>
                        <a:pt x="0" y="280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 rot="-3180000">
                  <a:off x="8339931" y="1278731"/>
                  <a:ext cx="287337" cy="2285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3225"/>
                      </a:moveTo>
                      <a:lnTo>
                        <a:pt x="56983" y="44069"/>
                      </a:lnTo>
                      <a:lnTo>
                        <a:pt x="106927" y="120000"/>
                      </a:lnTo>
                      <a:lnTo>
                        <a:pt x="120000" y="88138"/>
                      </a:lnTo>
                      <a:lnTo>
                        <a:pt x="70391" y="33945"/>
                      </a:lnTo>
                      <a:lnTo>
                        <a:pt x="11731" y="0"/>
                      </a:lnTo>
                      <a:lnTo>
                        <a:pt x="0" y="2322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 rot="-3180000">
                  <a:off x="7913686" y="333374"/>
                  <a:ext cx="287337" cy="2333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2773"/>
                      </a:moveTo>
                      <a:lnTo>
                        <a:pt x="52887" y="40583"/>
                      </a:lnTo>
                      <a:lnTo>
                        <a:pt x="108619" y="120000"/>
                      </a:lnTo>
                      <a:lnTo>
                        <a:pt x="120000" y="91678"/>
                      </a:lnTo>
                      <a:lnTo>
                        <a:pt x="65941" y="25401"/>
                      </a:lnTo>
                      <a:lnTo>
                        <a:pt x="9037" y="0"/>
                      </a:lnTo>
                      <a:lnTo>
                        <a:pt x="0" y="227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 rot="-3180000">
                  <a:off x="7855742" y="224630"/>
                  <a:ext cx="284162" cy="219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7357"/>
                      </a:moveTo>
                      <a:lnTo>
                        <a:pt x="46036" y="40725"/>
                      </a:lnTo>
                      <a:lnTo>
                        <a:pt x="112552" y="120000"/>
                      </a:lnTo>
                      <a:lnTo>
                        <a:pt x="120000" y="95751"/>
                      </a:lnTo>
                      <a:lnTo>
                        <a:pt x="51791" y="16476"/>
                      </a:lnTo>
                      <a:lnTo>
                        <a:pt x="7277" y="0"/>
                      </a:lnTo>
                      <a:lnTo>
                        <a:pt x="0" y="2735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2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5" name="Shape 95"/>
            <p:cNvCxnSpPr/>
            <p:nvPr/>
          </p:nvCxnSpPr>
          <p:spPr>
            <a:xfrm>
              <a:off x="7731125" y="133350"/>
              <a:ext cx="66674" cy="152399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799" cy="2273299"/>
          </a:xfrm>
          <a:prstGeom prst="rect">
            <a:avLst/>
          </a:prstGeom>
          <a:noFill/>
          <a:ln>
            <a:noFill/>
          </a:ln>
          <a:effectLst>
            <a:outerShdw blurRad="63500" dist="45789" dir="2021404">
              <a:schemeClr val="lt2"/>
            </a:outerShdw>
          </a:effectLst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Vocabulary in Context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499" cy="100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hunt down the meaning of a word by using the clues around it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09600" y="15240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You Give It A Try!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The Cruise family moved from their 			      house, that was old and run-down, into a brand new home.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457200" y="2925761"/>
            <a:ext cx="3200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dilapidated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1524000" y="4114800"/>
            <a:ext cx="57149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dilapidated</a:t>
            </a:r>
            <a:r>
              <a:rPr lang="en-US" sz="32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here?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981200" y="5562600"/>
            <a:ext cx="50291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HINT: In 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, the context clues are often hidden between commas!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304800" y="-457200"/>
            <a:ext cx="72516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Rewording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29718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381000" y="1752600"/>
            <a:ext cx="8229600" cy="344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Cruise family moved from their dilapidated house, that was				   , into a brand new home.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304800" y="-457200"/>
            <a:ext cx="72516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Rewording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381000" y="2971800"/>
            <a:ext cx="43434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old and run-down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95400" y="4343400"/>
            <a:ext cx="64769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find the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457200" y="2590800"/>
            <a:ext cx="4190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Dilapidated means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Synonyms</a:t>
            </a:r>
          </a:p>
        </p:txBody>
      </p:sp>
      <p:sp>
        <p:nvSpPr>
          <p:cNvPr id="270" name="Shape 270"/>
          <p:cNvSpPr/>
          <p:nvPr/>
        </p:nvSpPr>
        <p:spPr>
          <a:xfrm>
            <a:off x="0" y="1068387"/>
            <a:ext cx="9118600" cy="2441574"/>
          </a:xfrm>
          <a:prstGeom prst="cloudCallout">
            <a:avLst>
              <a:gd name="adj1" fmla="val 12293"/>
              <a:gd name="adj2" fmla="val 31522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writer sometimes uses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 to help with hard words.  A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 is one or two words that mean almost the same as the one that the author does not expect us to know.</a:t>
            </a:r>
          </a:p>
        </p:txBody>
      </p:sp>
      <p:pic>
        <p:nvPicPr>
          <p:cNvPr id="271" name="Shape 271" descr="j0232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4038600"/>
            <a:ext cx="2439986" cy="2503486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901700" y="4572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Look at an Example: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990600" y="4953000"/>
            <a:ext cx="71627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aloof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09600" y="2743200"/>
            <a:ext cx="7848599" cy="173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young girl was very	      .  She always seemed unsociable, unapproachable, and uninterested.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334000" y="2743200"/>
            <a:ext cx="21335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aloof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152400" y="2971800"/>
            <a:ext cx="5562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unsociable, unapproachable, and uninterested.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3200" b="0" i="0" u="none" strike="noStrike" cap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8" name="Shape 288"/>
          <p:cNvSpPr txBox="1"/>
          <p:nvPr/>
        </p:nvSpPr>
        <p:spPr>
          <a:xfrm>
            <a:off x="990600" y="5334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Synonyms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6200" y="1981200"/>
            <a:ext cx="5562600" cy="1798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young girl was very aloof. She always seemed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5334000" y="3124200"/>
            <a:ext cx="533399" cy="762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 txBox="1"/>
          <p:nvPr/>
        </p:nvSpPr>
        <p:spPr>
          <a:xfrm rot="5400000">
            <a:off x="5060311" y="3410907"/>
            <a:ext cx="735962" cy="1885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5791200" y="533400"/>
            <a:ext cx="3284536" cy="4025899"/>
          </a:xfrm>
          <a:prstGeom prst="cloudCallout">
            <a:avLst>
              <a:gd name="adj1" fmla="val -1817"/>
              <a:gd name="adj2" fmla="val 21924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three of these words are synonyms to help us with the original word aloof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2743200" y="3581400"/>
            <a:ext cx="41909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aloof</a:t>
            </a: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means:</a:t>
            </a:r>
          </a:p>
        </p:txBody>
      </p:sp>
      <p:pic>
        <p:nvPicPr>
          <p:cNvPr id="294" name="Shape 294" descr="j0232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4114800"/>
            <a:ext cx="2376487" cy="243839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990600" y="5334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Synonyms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685800" y="18288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You Give It A Try!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600200" y="3200400"/>
            <a:ext cx="6096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990600" y="2819400"/>
            <a:ext cx="7543800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three brothers began to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over the game.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was not the first time that they had a dispute over it.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2209800" y="3306762"/>
            <a:ext cx="22097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altercate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609600" y="5105400"/>
            <a:ext cx="8305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altercate</a:t>
            </a: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here?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2438400" y="5715000"/>
            <a:ext cx="50291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HINT:  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 are often hidden in surrounding sentences!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/>
        </p:nvSpPr>
        <p:spPr>
          <a:xfrm>
            <a:off x="990600" y="5334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Synonyms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143000" y="1981200"/>
            <a:ext cx="6781800" cy="245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three brothers began to altercate over the game.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was not the first time that they had a 		over it.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1524000" y="4267200"/>
            <a:ext cx="6019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find any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Clues????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114800" y="3459162"/>
            <a:ext cx="157797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dispute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3276600" y="2743200"/>
            <a:ext cx="335279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Altercate means the same as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914400" y="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Antonyms</a:t>
            </a:r>
          </a:p>
        </p:txBody>
      </p:sp>
      <p:pic>
        <p:nvPicPr>
          <p:cNvPr id="323" name="Shape 323" descr="j01986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20000">
            <a:off x="3505199" y="3810000"/>
            <a:ext cx="2728912" cy="27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Shape 324"/>
          <p:cNvSpPr/>
          <p:nvPr/>
        </p:nvSpPr>
        <p:spPr>
          <a:xfrm flipH="1">
            <a:off x="0" y="1295400"/>
            <a:ext cx="8909050" cy="1973262"/>
          </a:xfrm>
          <a:prstGeom prst="cloudCallout">
            <a:avLst>
              <a:gd name="adj1" fmla="val 8048"/>
              <a:gd name="adj2" fmla="val 28759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writer is using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 when they use a word with opposite meaning to give us hints about the word that they don’t think we will know.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/>
        </p:nvSpPr>
        <p:spPr>
          <a:xfrm>
            <a:off x="914400" y="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Antonyms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76961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Look at an Example: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533400" y="2057400"/>
            <a:ext cx="7924799" cy="2289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Dianna appeared to be a very moral and upstanding young lady, but those who knew her knew that she was 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71600" y="3702050"/>
            <a:ext cx="25908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iniquitous.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990600" y="4953000"/>
            <a:ext cx="71627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iniquitous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152400" y="2759075"/>
            <a:ext cx="5791200" cy="2041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Dianna appeared to be a very moral and upstanding young lady, 	those who knew her knew that she was iniquitous.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81000" y="3048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Antonyms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838200" y="3763962"/>
            <a:ext cx="1600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</a:t>
            </a:r>
          </a:p>
        </p:txBody>
      </p:sp>
      <p:pic>
        <p:nvPicPr>
          <p:cNvPr id="343" name="Shape 343" descr="j01986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2100000">
            <a:off x="6126162" y="4478336"/>
            <a:ext cx="2347912" cy="2338387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Shape 344"/>
          <p:cNvSpPr/>
          <p:nvPr/>
        </p:nvSpPr>
        <p:spPr>
          <a:xfrm>
            <a:off x="5584825" y="838200"/>
            <a:ext cx="3406774" cy="2632074"/>
          </a:xfrm>
          <a:prstGeom prst="cloudCallout">
            <a:avLst>
              <a:gd name="adj1" fmla="val 14645"/>
              <a:gd name="adj2" fmla="val 31371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word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tells us that the two parts of the sentence represent opposite points of view about Dianna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0" y="1524000"/>
            <a:ext cx="8534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is a special word in this sentence that hints at the presence of an </a:t>
            </a: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</a:t>
            </a: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4800" y="-3048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Navigate Through a </a:t>
            </a:r>
            <a: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Power</a:t>
            </a:r>
            <a:r>
              <a:rPr lang="en-US" sz="36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Point</a:t>
            </a:r>
            <a:r>
              <a:rPr lang="en-US" sz="3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Workshop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PowerPoint Presentation is designed to be experienced as a workshop.  To ensure that you do not miss important information, only use your mouse at this prompt: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/>
        </p:nvSpPr>
        <p:spPr>
          <a:xfrm>
            <a:off x="381000" y="4572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Antonyms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3962400" y="1600200"/>
            <a:ext cx="4495800" cy="2773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Dianna appeared to be a very      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young lady, but those who knew her knew that she was</a:t>
            </a:r>
          </a:p>
        </p:txBody>
      </p:sp>
      <p:pic>
        <p:nvPicPr>
          <p:cNvPr id="353" name="Shape 353" descr="j01986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20000">
            <a:off x="2982911" y="4448174"/>
            <a:ext cx="2363786" cy="23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/>
          <p:nvPr/>
        </p:nvSpPr>
        <p:spPr>
          <a:xfrm>
            <a:off x="0" y="914400"/>
            <a:ext cx="3749674" cy="3476624"/>
          </a:xfrm>
          <a:prstGeom prst="cloudCallout">
            <a:avLst>
              <a:gd name="adj1" fmla="val 20969"/>
              <a:gd name="adj2" fmla="val 25052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two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opposite 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points of view are: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AutoNum type="arabicPeriod"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Dianna is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moral and upstanding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AutoNum type="arabicPeriod"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she is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iniquitous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3581400" y="2438400"/>
            <a:ext cx="53339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moral and upstanding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5105400" y="4343400"/>
            <a:ext cx="2514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iniquitous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219200" y="1905000"/>
            <a:ext cx="70866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therefore means the </a:t>
            </a: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opposite</a:t>
            </a: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457200" y="3352800"/>
            <a:ext cx="8001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Iniquitous must mean evil and immoral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32766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/>
        </p:nvSpPr>
        <p:spPr>
          <a:xfrm>
            <a:off x="457200" y="609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Antonyms</a:t>
            </a:r>
          </a:p>
        </p:txBody>
      </p:sp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You Give It A Try!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609600" y="2438400"/>
            <a:ext cx="75438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David was very outgoing as opposed to his 	    older sister.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2819400" y="2895600"/>
            <a:ext cx="1447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coy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152400" y="3962400"/>
            <a:ext cx="8305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coy</a:t>
            </a: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here?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2057400" y="5699125"/>
            <a:ext cx="6324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HINT:  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 always have hint words to tell us that there are opposites present!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/>
        </p:nvSpPr>
        <p:spPr>
          <a:xfrm>
            <a:off x="457200" y="609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</a:t>
            </a:r>
          </a:p>
        </p:txBody>
      </p:sp>
      <p:pic>
        <p:nvPicPr>
          <p:cNvPr id="376" name="Shape 376" descr="j02329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056062"/>
            <a:ext cx="2590800" cy="2573337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Shape 377"/>
          <p:cNvSpPr txBox="1"/>
          <p:nvPr/>
        </p:nvSpPr>
        <p:spPr>
          <a:xfrm>
            <a:off x="1905000" y="1752600"/>
            <a:ext cx="47244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8" name="Shape 378"/>
          <p:cNvSpPr/>
          <p:nvPr/>
        </p:nvSpPr>
        <p:spPr>
          <a:xfrm flipH="1">
            <a:off x="1587" y="1296987"/>
            <a:ext cx="8907461" cy="1973262"/>
          </a:xfrm>
          <a:prstGeom prst="cloudCallout">
            <a:avLst>
              <a:gd name="adj1" fmla="val 11958"/>
              <a:gd name="adj2" fmla="val 31209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writer is using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 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context clues when they give us explanations or examples as hints about the word that they don’t think we will know.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/>
        </p:nvSpPr>
        <p:spPr>
          <a:xfrm>
            <a:off x="457200" y="3048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</a:t>
            </a:r>
          </a:p>
        </p:txBody>
      </p:sp>
      <p:pic>
        <p:nvPicPr>
          <p:cNvPr id="385" name="Shape 385" descr="j02329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284662"/>
            <a:ext cx="2362200" cy="2573337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Shape 386"/>
          <p:cNvSpPr/>
          <p:nvPr/>
        </p:nvSpPr>
        <p:spPr>
          <a:xfrm flipH="1">
            <a:off x="4762" y="1228725"/>
            <a:ext cx="3271836" cy="2441574"/>
          </a:xfrm>
          <a:prstGeom prst="cloudCallout">
            <a:avLst>
              <a:gd name="adj1" fmla="val 14295"/>
              <a:gd name="adj2" fmla="val 28734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several different kinds of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are </a:t>
            </a: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387" name="Shape 387"/>
          <p:cNvSpPr>
            <a:spLocks noGrp="1"/>
          </p:cNvSpPr>
          <p:nvPr>
            <p:ph type="body" idx="1"/>
          </p:nvPr>
        </p:nvSpPr>
        <p:spPr>
          <a:xfrm>
            <a:off x="3657600" y="1371600"/>
            <a:ext cx="4648199" cy="4648199"/>
          </a:xfrm>
          <a:prstGeom prst="foldedCorner">
            <a:avLst>
              <a:gd name="adj" fmla="val 189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are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unknown word.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tell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unknown word has taken place.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explain how the word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other things the author has stated.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/>
        </p:nvSpPr>
        <p:spPr>
          <a:xfrm>
            <a:off x="0" y="2971800"/>
            <a:ext cx="5943599" cy="2152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	      	Joshua decided to go to the college that he wanted him to.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4" name="Shape 394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0" y="838200"/>
            <a:ext cx="8534399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is a special word in this sentence that hints at the presence of a           </a:t>
            </a: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</a:t>
            </a: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396" name="Shape 396"/>
          <p:cNvSpPr/>
          <p:nvPr/>
        </p:nvSpPr>
        <p:spPr>
          <a:xfrm>
            <a:off x="5945187" y="1600200"/>
            <a:ext cx="3198812" cy="2632074"/>
          </a:xfrm>
          <a:prstGeom prst="cloudCallout">
            <a:avLst>
              <a:gd name="adj1" fmla="val 4191"/>
              <a:gd name="adj2" fmla="val 25170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word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BECAUSE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tells us that the writer is about to say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Father was ecstatic.</a:t>
            </a:r>
          </a:p>
        </p:txBody>
      </p:sp>
      <p:pic>
        <p:nvPicPr>
          <p:cNvPr id="397" name="Shape 397" descr="j02329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4876800" y="4284662"/>
            <a:ext cx="2209799" cy="2573337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Shape 398"/>
          <p:cNvSpPr txBox="1"/>
          <p:nvPr/>
        </p:nvSpPr>
        <p:spPr>
          <a:xfrm>
            <a:off x="0" y="3001961"/>
            <a:ext cx="19049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because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-304800" y="2438400"/>
            <a:ext cx="55626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Father was ecstatic	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-304800" y="2514600"/>
            <a:ext cx="6553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“Ecstatic” was how Father felt</a:t>
            </a:r>
          </a:p>
        </p:txBody>
      </p:sp>
      <p:sp>
        <p:nvSpPr>
          <p:cNvPr id="401" name="Shape 401"/>
          <p:cNvSpPr/>
          <p:nvPr/>
        </p:nvSpPr>
        <p:spPr>
          <a:xfrm>
            <a:off x="5840862" y="4598950"/>
            <a:ext cx="3198899" cy="2724300"/>
          </a:xfrm>
          <a:prstGeom prst="cloudCallout">
            <a:avLst>
              <a:gd name="adj1" fmla="val 3462"/>
              <a:gd name="adj2" fmla="val 24709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Ecstatic must mean the same as happy!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2057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1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1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1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1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1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57200" y="10668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You Give It A Try!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381000" y="2438400"/>
            <a:ext cx="7772400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Brian was 		     when he left the school building.  He ran through the halls, jumped in his car, and sped off.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2286000" y="2438400"/>
            <a:ext cx="26669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expeditious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0" y="4495800"/>
            <a:ext cx="8305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expeditious</a:t>
            </a: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here?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Details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3200400" y="2514600"/>
            <a:ext cx="59435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Brian was expeditious when he left the school building.  </a:t>
            </a:r>
          </a:p>
        </p:txBody>
      </p:sp>
      <p:pic>
        <p:nvPicPr>
          <p:cNvPr id="419" name="Shape 419" descr="j02329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3810000"/>
            <a:ext cx="2209799" cy="2573337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Shape 420"/>
          <p:cNvSpPr/>
          <p:nvPr/>
        </p:nvSpPr>
        <p:spPr>
          <a:xfrm>
            <a:off x="0" y="1066800"/>
            <a:ext cx="3749674" cy="2209799"/>
          </a:xfrm>
          <a:prstGeom prst="cloudCallout">
            <a:avLst>
              <a:gd name="adj1" fmla="val 11129"/>
              <a:gd name="adj2" fmla="val 28272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figure out what types of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writer is giving us about 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</a:t>
            </a: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Brian left school?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3886200" y="3048000"/>
            <a:ext cx="44958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did Brian leave?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3352800" y="3505200"/>
            <a:ext cx="5333999" cy="19669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ran through the halls, jumped in his car, and sped off.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3505200" y="5105400"/>
            <a:ext cx="4895849" cy="495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"/>
              </a:rPr>
              <a:t>Expeditious Must Mean FAST! 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/>
        </p:nvSpPr>
        <p:spPr>
          <a:xfrm>
            <a:off x="457200" y="3048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Review</a:t>
            </a:r>
          </a:p>
        </p:txBody>
      </p:sp>
      <p:sp>
        <p:nvSpPr>
          <p:cNvPr id="430" name="Shape 430"/>
          <p:cNvSpPr/>
          <p:nvPr/>
        </p:nvSpPr>
        <p:spPr>
          <a:xfrm>
            <a:off x="381000" y="1295400"/>
            <a:ext cx="7743825" cy="733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2700" cap="flat" cmpd="sng">
                  <a:solidFill>
                    <a:srgbClr val="000099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33CCFF"/>
                </a:solidFill>
                <a:latin typeface="Arial"/>
              </a:rPr>
              <a:t>Lets Review What We Have Learned 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828800" y="2209800"/>
            <a:ext cx="5410200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4 main types of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</a:t>
            </a:r>
          </a:p>
        </p:txBody>
      </p:sp>
      <p:sp>
        <p:nvSpPr>
          <p:cNvPr id="432" name="Shape 432"/>
          <p:cNvSpPr>
            <a:spLocks noGrp="1"/>
          </p:cNvSpPr>
          <p:nvPr>
            <p:ph type="body" idx="1"/>
          </p:nvPr>
        </p:nvSpPr>
        <p:spPr>
          <a:xfrm>
            <a:off x="2057400" y="3276600"/>
            <a:ext cx="4876799" cy="2590800"/>
          </a:xfrm>
          <a:prstGeom prst="foldedCorner">
            <a:avLst>
              <a:gd name="adj" fmla="val 189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✓"/>
            </a:pP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word.	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✓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its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</a:t>
            </a: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✓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its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</a:t>
            </a: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✓"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about it.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</a:t>
            </a:r>
          </a:p>
        </p:txBody>
      </p:sp>
      <p:sp>
        <p:nvSpPr>
          <p:cNvPr id="439" name="Shape 439"/>
          <p:cNvSpPr txBox="1"/>
          <p:nvPr/>
        </p:nvSpPr>
        <p:spPr>
          <a:xfrm rot="-1620000">
            <a:off x="-685800" y="2743199"/>
            <a:ext cx="95377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it is your turn to follow the clues!</a:t>
            </a:r>
          </a:p>
        </p:txBody>
      </p:sp>
      <p:pic>
        <p:nvPicPr>
          <p:cNvPr id="440" name="Shape 440" descr="j02827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080000">
            <a:off x="0" y="2438399"/>
            <a:ext cx="1981200" cy="18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780000">
            <a:off x="2293142" y="2659855"/>
            <a:ext cx="577850" cy="1049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780000">
            <a:off x="3740943" y="1897855"/>
            <a:ext cx="577850" cy="1049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780000">
            <a:off x="5264943" y="1135855"/>
            <a:ext cx="577850" cy="1049336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Shape 444"/>
          <p:cNvSpPr txBox="1"/>
          <p:nvPr/>
        </p:nvSpPr>
        <p:spPr>
          <a:xfrm>
            <a:off x="3886200" y="3048000"/>
            <a:ext cx="4800600" cy="301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next few             slides are sentences with context clues that you can hunt out on your own.  Write down your answers as you go along.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1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#1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762000" y="12192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Mallery’s mom thought that the new outfit that she had bought for her was 	     .  Mallery did not want to break it to her, but it was totally out of style.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66800" y="2209800"/>
            <a:ext cx="3200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modish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1295400" y="4876800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modish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454" name="Shape 454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260000">
            <a:off x="1112042" y="3840956"/>
            <a:ext cx="671511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000000">
            <a:off x="2674142" y="3802855"/>
            <a:ext cx="577849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220000">
            <a:off x="3969543" y="3421855"/>
            <a:ext cx="577850" cy="1049336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Shape 457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-228600"/>
            <a:ext cx="88391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Vocabulary in 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Context? 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228600" y="2590800"/>
            <a:ext cx="8915400" cy="3736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“Vocabulary”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(words in your text books)</a:t>
            </a:r>
          </a:p>
          <a:p>
            <a:pPr marL="342900" marR="0" lvl="0" indent="-342900" algn="ctr" rtl="0">
              <a:lnSpc>
                <a:spcPct val="34722"/>
              </a:lnSpc>
              <a:spcBef>
                <a:spcPts val="3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7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“In Context”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(how those words relate to                                   the words around them)</a:t>
            </a:r>
          </a:p>
        </p:txBody>
      </p:sp>
      <p:pic>
        <p:nvPicPr>
          <p:cNvPr id="179" name="Shape 179" descr="MMj0356713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3962400"/>
            <a:ext cx="2590800" cy="2201862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762000" y="1600200"/>
            <a:ext cx="7343775" cy="7619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2700" cap="flat" cmpd="sng">
                  <a:solidFill>
                    <a:schemeClr val="dk2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chemeClr val="dk2"/>
                </a:solidFill>
                <a:latin typeface="Arial"/>
              </a:rPr>
              <a:t>Lets break it into two parts </a:t>
            </a:r>
          </a:p>
        </p:txBody>
      </p:sp>
      <p:sp>
        <p:nvSpPr>
          <p:cNvPr id="181" name="Shape 181"/>
          <p:cNvSpPr/>
          <p:nvPr/>
        </p:nvSpPr>
        <p:spPr>
          <a:xfrm>
            <a:off x="0" y="914400"/>
            <a:ext cx="4265612" cy="2843212"/>
          </a:xfrm>
          <a:prstGeom prst="cloudCallout">
            <a:avLst>
              <a:gd name="adj1" fmla="val 7982"/>
              <a:gd name="adj2" fmla="val 25942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Final Calculation: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Better Vocabulary Skills </a:t>
            </a:r>
            <a:r>
              <a:rPr lang="en-US" sz="1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Better Comprehension </a:t>
            </a:r>
            <a:r>
              <a:rPr lang="en-US" sz="1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=</a:t>
            </a: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Better Grades!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#2</a:t>
            </a:r>
          </a:p>
        </p:txBody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304800" y="2209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, not being able to sleep at night, can be linked to an excessive intake of caffeine throughout the day.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-228600" y="2209800"/>
            <a:ext cx="3200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Insomnia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1295400" y="4876800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insomnia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466" name="Shape 466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140000">
            <a:off x="991393" y="685005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760000">
            <a:off x="3017042" y="869155"/>
            <a:ext cx="671512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Shape 468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480000">
            <a:off x="5531642" y="945356"/>
            <a:ext cx="671511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Shape 469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8460000">
            <a:off x="7512049" y="1479549"/>
            <a:ext cx="671512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Shape 470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#3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woman enjoyed the 	  of the soup.  It had a hint of spices balanced with the perfect amount of sweetness.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800600" y="1371600"/>
            <a:ext cx="2438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savor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295400" y="4876800"/>
            <a:ext cx="7848600" cy="155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savor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479" name="Shape 479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240000">
            <a:off x="273049" y="2470150"/>
            <a:ext cx="671511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60000">
            <a:off x="1264442" y="3383755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Shape 481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640000">
            <a:off x="578642" y="488156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Shape 482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160000">
            <a:off x="2026443" y="564356"/>
            <a:ext cx="671512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Shape 483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#4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day had proven to be very	      .  Before the sun had even risen, it was already hot outside.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6248400" y="1371600"/>
            <a:ext cx="2438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torrid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1295400" y="4876800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torrid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492" name="Shape 492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300000">
            <a:off x="6706393" y="4190206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Shape 493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40000">
            <a:off x="6706392" y="2666205"/>
            <a:ext cx="671511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Shape 494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440000">
            <a:off x="4998242" y="3688556"/>
            <a:ext cx="671512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Shape 49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#5</a:t>
            </a:r>
          </a:p>
        </p:txBody>
      </p:sp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our custom that the bride and groom only wear the finest     	      on their wedding day.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6019800" y="1858961"/>
            <a:ext cx="2438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raiment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1295400" y="4876800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raiment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504" name="Shape 504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440000">
            <a:off x="1340643" y="3383756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Shape 505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440000">
            <a:off x="2559842" y="4374356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Shape 506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440000">
            <a:off x="807242" y="4526756"/>
            <a:ext cx="671512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Shape 507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 #6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533400" y="1371600"/>
            <a:ext cx="76961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Though many types of birds fly in groups, Eagles are birds of		    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5791200" y="1858961"/>
            <a:ext cx="2438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solitude.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295400" y="4876800"/>
            <a:ext cx="7848599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type of context clue is being used 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solitude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pic>
        <p:nvPicPr>
          <p:cNvPr id="516" name="Shape 516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740000">
            <a:off x="7315200" y="4343399"/>
            <a:ext cx="671512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Shape 517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80000">
            <a:off x="7924799" y="3124199"/>
            <a:ext cx="671512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Shape 518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/>
          <p:nvPr/>
        </p:nvSpPr>
        <p:spPr>
          <a:xfrm>
            <a:off x="457200" y="228600"/>
            <a:ext cx="74802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Practice</a:t>
            </a:r>
          </a:p>
        </p:txBody>
      </p:sp>
      <p:pic>
        <p:nvPicPr>
          <p:cNvPr id="524" name="Shape 524" descr="MMAG00293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2895600"/>
            <a:ext cx="3054350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Shape 525"/>
          <p:cNvSpPr/>
          <p:nvPr/>
        </p:nvSpPr>
        <p:spPr>
          <a:xfrm>
            <a:off x="725487" y="1266825"/>
            <a:ext cx="5969000" cy="1789111"/>
          </a:xfrm>
          <a:prstGeom prst="cloudCallout">
            <a:avLst>
              <a:gd name="adj1" fmla="val 16424"/>
              <a:gd name="adj2" fmla="val 34250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Now, lets see how you did!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/>
        </p:nvSpPr>
        <p:spPr>
          <a:xfrm>
            <a:off x="9017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#1</a:t>
            </a:r>
          </a:p>
        </p:txBody>
      </p:sp>
      <p:sp>
        <p:nvSpPr>
          <p:cNvPr id="532" name="Shape 532"/>
          <p:cNvSpPr/>
          <p:nvPr/>
        </p:nvSpPr>
        <p:spPr>
          <a:xfrm>
            <a:off x="4724400" y="1828800"/>
            <a:ext cx="3962399" cy="3905249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Mallery’s mom thought that the new outfit that she had bought for her was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modish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Mallery did not want to break it to her, but it was totally out of style.</a:t>
            </a:r>
          </a:p>
        </p:txBody>
      </p:sp>
      <p:pic>
        <p:nvPicPr>
          <p:cNvPr id="533" name="Shape 533" descr="MCPE07264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4419600"/>
            <a:ext cx="3048000" cy="2449512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Shape 534"/>
          <p:cNvSpPr/>
          <p:nvPr/>
        </p:nvSpPr>
        <p:spPr>
          <a:xfrm>
            <a:off x="0" y="1066800"/>
            <a:ext cx="4022724" cy="2905125"/>
          </a:xfrm>
          <a:prstGeom prst="cloudCallout">
            <a:avLst>
              <a:gd name="adj1" fmla="val 18097"/>
              <a:gd name="adj2" fmla="val 25731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context clue was an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modish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the same as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stylish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/>
          <p:nvPr/>
        </p:nvSpPr>
        <p:spPr>
          <a:xfrm>
            <a:off x="9017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#2</a:t>
            </a:r>
          </a:p>
        </p:txBody>
      </p:sp>
      <p:sp>
        <p:nvSpPr>
          <p:cNvPr id="541" name="Shape 541"/>
          <p:cNvSpPr/>
          <p:nvPr/>
        </p:nvSpPr>
        <p:spPr>
          <a:xfrm>
            <a:off x="5181600" y="1752600"/>
            <a:ext cx="3124199" cy="4379912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Insomnia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not being able to sleep at night, can be linked to an excessive intake of caffeine throughout the day.</a:t>
            </a:r>
          </a:p>
        </p:txBody>
      </p:sp>
      <p:pic>
        <p:nvPicPr>
          <p:cNvPr id="542" name="Shape 542" descr="MCPE00511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38475" y="4038600"/>
            <a:ext cx="2105024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Shape 543"/>
          <p:cNvSpPr/>
          <p:nvPr/>
        </p:nvSpPr>
        <p:spPr>
          <a:xfrm>
            <a:off x="0" y="533400"/>
            <a:ext cx="3505200" cy="3702049"/>
          </a:xfrm>
          <a:prstGeom prst="cloudCallout">
            <a:avLst>
              <a:gd name="adj1" fmla="val 24711"/>
              <a:gd name="adj2" fmla="val 20396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context clue here was </a:t>
            </a:r>
            <a:r>
              <a:rPr lang="en-US" sz="2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  <a:r>
              <a:rPr lang="en-US" sz="2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insomnia</a:t>
            </a:r>
            <a:r>
              <a:rPr lang="en-US" sz="2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</a:t>
            </a:r>
            <a:r>
              <a:rPr lang="en-US" sz="2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 able to sleep at night</a:t>
            </a:r>
            <a:r>
              <a:rPr lang="en-US" sz="2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/>
        </p:nvSpPr>
        <p:spPr>
          <a:xfrm>
            <a:off x="9017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#3</a:t>
            </a:r>
          </a:p>
        </p:txBody>
      </p:sp>
      <p:sp>
        <p:nvSpPr>
          <p:cNvPr id="550" name="Shape 550"/>
          <p:cNvSpPr/>
          <p:nvPr/>
        </p:nvSpPr>
        <p:spPr>
          <a:xfrm>
            <a:off x="304800" y="1447800"/>
            <a:ext cx="3733800" cy="342900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woman enjoyed the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savor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soup.  It had a hint of spices balanced with the perfect amount of sweetness.</a:t>
            </a:r>
          </a:p>
        </p:txBody>
      </p:sp>
      <p:pic>
        <p:nvPicPr>
          <p:cNvPr id="551" name="Shape 551" descr="j02503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60000">
            <a:off x="4038600" y="4267200"/>
            <a:ext cx="2322512" cy="262255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/>
          <p:nvPr/>
        </p:nvSpPr>
        <p:spPr>
          <a:xfrm>
            <a:off x="4419600" y="1057275"/>
            <a:ext cx="4022724" cy="2905125"/>
          </a:xfrm>
          <a:prstGeom prst="cloudCallout">
            <a:avLst>
              <a:gd name="adj1" fmla="val 6632"/>
              <a:gd name="adj2" fmla="val 25944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context clue was a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savor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the same as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flavor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/>
          <p:nvPr/>
        </p:nvSpPr>
        <p:spPr>
          <a:xfrm>
            <a:off x="9017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#4</a:t>
            </a:r>
          </a:p>
        </p:txBody>
      </p:sp>
      <p:sp>
        <p:nvSpPr>
          <p:cNvPr id="559" name="Shape 559"/>
          <p:cNvSpPr/>
          <p:nvPr/>
        </p:nvSpPr>
        <p:spPr>
          <a:xfrm>
            <a:off x="2286000" y="4343400"/>
            <a:ext cx="5714999" cy="1528762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day had proven to be very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torrid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Before the sun had even risen, it was already hot outside.</a:t>
            </a:r>
          </a:p>
        </p:txBody>
      </p:sp>
      <p:sp>
        <p:nvSpPr>
          <p:cNvPr id="560" name="Shape 560"/>
          <p:cNvSpPr/>
          <p:nvPr/>
        </p:nvSpPr>
        <p:spPr>
          <a:xfrm>
            <a:off x="3810000" y="1219200"/>
            <a:ext cx="4022724" cy="2905125"/>
          </a:xfrm>
          <a:prstGeom prst="cloudCallout">
            <a:avLst>
              <a:gd name="adj1" fmla="val -11814"/>
              <a:gd name="adj2" fmla="val 6610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context clue was a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torrid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the same as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hot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pic>
        <p:nvPicPr>
          <p:cNvPr id="561" name="Shape 561" descr="MCPE01506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0" y="1752600"/>
            <a:ext cx="2179637" cy="3468687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Shape 562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7543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Vocabulary in Context work?</a:t>
            </a:r>
          </a:p>
        </p:txBody>
      </p:sp>
      <p:sp>
        <p:nvSpPr>
          <p:cNvPr id="188" name="Shape 188" descr="Narrow vertical"/>
          <p:cNvSpPr/>
          <p:nvPr/>
        </p:nvSpPr>
        <p:spPr>
          <a:xfrm rot="2280000">
            <a:off x="0" y="2666999"/>
            <a:ext cx="6172200" cy="14652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270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Arial"/>
              </a:rPr>
              <a:t>You Follow The Clues </a:t>
            </a:r>
          </a:p>
        </p:txBody>
      </p:sp>
      <p:pic>
        <p:nvPicPr>
          <p:cNvPr id="189" name="Shape 189" descr="MMj0356797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4114800"/>
            <a:ext cx="2400300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/>
          <p:nvPr/>
        </p:nvSpPr>
        <p:spPr>
          <a:xfrm>
            <a:off x="5257800" y="990600"/>
            <a:ext cx="3398836" cy="2632074"/>
          </a:xfrm>
          <a:prstGeom prst="cloudCallout">
            <a:avLst>
              <a:gd name="adj1" fmla="val 7052"/>
              <a:gd name="adj2" fmla="val 27423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writers leave context clues as they write.  It is our job as the reader to hunt them down!</a:t>
            </a:r>
          </a:p>
        </p:txBody>
      </p:sp>
      <p:pic>
        <p:nvPicPr>
          <p:cNvPr id="191" name="Shape 191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420000">
            <a:off x="4579142" y="3117055"/>
            <a:ext cx="577849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420000">
            <a:off x="3283743" y="2355055"/>
            <a:ext cx="577849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j03496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420000">
            <a:off x="2064543" y="1669255"/>
            <a:ext cx="577849" cy="104933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/>
        </p:nvSpPr>
        <p:spPr>
          <a:xfrm>
            <a:off x="9017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#5</a:t>
            </a:r>
          </a:p>
        </p:txBody>
      </p:sp>
      <p:sp>
        <p:nvSpPr>
          <p:cNvPr id="568" name="Shape 568"/>
          <p:cNvSpPr/>
          <p:nvPr/>
        </p:nvSpPr>
        <p:spPr>
          <a:xfrm>
            <a:off x="381000" y="1371600"/>
            <a:ext cx="2743199" cy="3905249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our custom that the bride and groom only wear the finest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raiment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their wedding day.</a:t>
            </a:r>
          </a:p>
        </p:txBody>
      </p:sp>
      <p:pic>
        <p:nvPicPr>
          <p:cNvPr id="569" name="Shape 569" descr="MCBD07082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4114800"/>
            <a:ext cx="4100512" cy="2666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0" name="Shape 570"/>
          <p:cNvSpPr/>
          <p:nvPr/>
        </p:nvSpPr>
        <p:spPr>
          <a:xfrm>
            <a:off x="4343400" y="1219200"/>
            <a:ext cx="4022724" cy="2344737"/>
          </a:xfrm>
          <a:prstGeom prst="cloudCallout">
            <a:avLst>
              <a:gd name="adj1" fmla="val 5524"/>
              <a:gd name="adj2" fmla="val 26236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context clue was a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raiment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clothes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/>
        </p:nvSpPr>
        <p:spPr>
          <a:xfrm>
            <a:off x="533400" y="609600"/>
            <a:ext cx="80137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Answer #5</a:t>
            </a:r>
          </a:p>
        </p:txBody>
      </p:sp>
      <p:sp>
        <p:nvSpPr>
          <p:cNvPr id="577" name="Shape 577"/>
          <p:cNvSpPr/>
          <p:nvPr/>
        </p:nvSpPr>
        <p:spPr>
          <a:xfrm>
            <a:off x="381000" y="1614487"/>
            <a:ext cx="7772400" cy="1052511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Though many types of birds fly in groups, Eagles are birds of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solitude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pic>
        <p:nvPicPr>
          <p:cNvPr id="578" name="Shape 578" descr="MCPE01445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5562600" y="5056187"/>
            <a:ext cx="2971799" cy="1801811"/>
          </a:xfrm>
          <a:prstGeom prst="rect">
            <a:avLst/>
          </a:prstGeom>
          <a:noFill/>
          <a:ln>
            <a:noFill/>
          </a:ln>
        </p:spPr>
      </p:pic>
      <p:sp>
        <p:nvSpPr>
          <p:cNvPr id="579" name="Shape 579"/>
          <p:cNvSpPr/>
          <p:nvPr/>
        </p:nvSpPr>
        <p:spPr>
          <a:xfrm>
            <a:off x="152400" y="2971800"/>
            <a:ext cx="5105399" cy="2344737"/>
          </a:xfrm>
          <a:prstGeom prst="cloudCallout">
            <a:avLst>
              <a:gd name="adj1" fmla="val 24468"/>
              <a:gd name="adj2" fmla="val 19260"/>
            </a:avLst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context clue was an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  Here,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solitude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means </a:t>
            </a: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be alone</a:t>
            </a:r>
            <a:r>
              <a:rPr lang="en-US" sz="2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68707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Job </a:t>
            </a:r>
            <a:r>
              <a:rPr lang="en-US" sz="44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Well</a:t>
            </a: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4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Done</a:t>
            </a: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762000" y="1447800"/>
            <a:ext cx="7239000" cy="350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 need more help with Vocabulary in Context,                hunt us down on campus at:                       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Learning Center</a:t>
            </a:r>
            <a:r>
              <a:rPr lang="en-US" sz="32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Room 100                                Educational Services Building</a:t>
            </a:r>
          </a:p>
        </p:txBody>
      </p:sp>
      <p:pic>
        <p:nvPicPr>
          <p:cNvPr id="587" name="Shape 587" descr="MCPE01458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4992687"/>
            <a:ext cx="4608512" cy="1865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"/>
                                        <p:tgtEl>
                                          <p:spTgt spid="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"/>
                                        <p:tgtEl>
                                          <p:spTgt spid="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838200" y="-8001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3657600" y="2286000"/>
            <a:ext cx="4876799" cy="3962399"/>
          </a:xfrm>
          <a:prstGeom prst="foldedCorner">
            <a:avLst>
              <a:gd name="adj" fmla="val 189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4 Types</a:t>
            </a:r>
          </a:p>
          <a:p>
            <a:pPr marL="609600" marR="0" lvl="0" indent="-6096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word.</a:t>
            </a:r>
          </a:p>
          <a:p>
            <a:pPr marL="609600" marR="0" lvl="0" indent="-6096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its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Synonym.</a:t>
            </a:r>
          </a:p>
          <a:p>
            <a:pPr marL="609600" marR="0" lvl="0" indent="-6096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its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Antonym.</a:t>
            </a:r>
          </a:p>
          <a:p>
            <a:pPr marL="609600" marR="0" lvl="0" indent="-6096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Giving us </a:t>
            </a: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Details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about the word.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1" name="Shape 201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840000">
            <a:off x="235742" y="297655"/>
            <a:ext cx="577850" cy="1049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840000">
            <a:off x="1683543" y="526255"/>
            <a:ext cx="577850" cy="1049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840000">
            <a:off x="2674143" y="1593055"/>
            <a:ext cx="577850" cy="1049336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/>
        </p:nvSpPr>
        <p:spPr>
          <a:xfrm>
            <a:off x="3352800" y="1295400"/>
            <a:ext cx="5410200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4 main types of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Context Clues</a:t>
            </a:r>
          </a:p>
        </p:txBody>
      </p:sp>
      <p:pic>
        <p:nvPicPr>
          <p:cNvPr id="205" name="Shape 205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840000">
            <a:off x="997743" y="1593055"/>
            <a:ext cx="577850" cy="1049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j03496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840000">
            <a:off x="2064543" y="2583655"/>
            <a:ext cx="577850" cy="1049336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901700" y="4572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7696199" cy="2286000"/>
          </a:xfrm>
          <a:prstGeom prst="cloudCallout">
            <a:avLst>
              <a:gd name="adj1" fmla="val 16962"/>
              <a:gd name="adj2" fmla="val 25545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when the author says the word in another way, that is typically easier to understand.</a:t>
            </a:r>
          </a:p>
        </p:txBody>
      </p:sp>
      <p:pic>
        <p:nvPicPr>
          <p:cNvPr id="214" name="Shape 214" descr="j02320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6312" y="4191000"/>
            <a:ext cx="2300286" cy="23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Look at an Example: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901700" y="4572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533400" y="2971800"/>
            <a:ext cx="8610599" cy="155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  </a:t>
            </a: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a feeling of bitterness and anger, is often felt by people who are passed over for promotions.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838200" y="2971800"/>
            <a:ext cx="2590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Resentment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990600" y="5119687"/>
            <a:ext cx="71627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resentment</a:t>
            </a:r>
            <a:r>
              <a:rPr lang="en-US" sz="2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mean in this sentence?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 descr="j0236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2362200"/>
            <a:ext cx="3429000" cy="312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/>
          <p:nvPr/>
        </p:nvSpPr>
        <p:spPr>
          <a:xfrm>
            <a:off x="1524000" y="3429000"/>
            <a:ext cx="6400799" cy="9143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1">
                <a:ln w="9525" cap="flat" cmpd="sng">
                  <a:solidFill>
                    <a:schemeClr val="folHlink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Lets look at this sentence  a little more closely for  CLUES! 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1282700" y="457200"/>
            <a:ext cx="6870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Context Clues:</a:t>
            </a: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4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Rewording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0" y="4265612"/>
            <a:ext cx="8610599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Resentment,						     , is often felt by people who are passed over for promotions.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2438400" y="4267200"/>
            <a:ext cx="57912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feeling of bitterness and anger</a:t>
            </a:r>
          </a:p>
        </p:txBody>
      </p:sp>
      <p:sp>
        <p:nvSpPr>
          <p:cNvPr id="241" name="Shape 241"/>
          <p:cNvSpPr/>
          <p:nvPr/>
        </p:nvSpPr>
        <p:spPr>
          <a:xfrm>
            <a:off x="1143000" y="2286000"/>
            <a:ext cx="7467600" cy="1820861"/>
          </a:xfrm>
          <a:prstGeom prst="downArrowCallout">
            <a:avLst>
              <a:gd name="adj1" fmla="val 10731"/>
              <a:gd name="adj2" fmla="val 7352"/>
              <a:gd name="adj3" fmla="val 18003"/>
              <a:gd name="adj4" fmla="val 8793"/>
            </a:avLst>
          </a:prstGeom>
          <a:solidFill>
            <a:schemeClr val="accent1"/>
          </a:solid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 wanted to find the meaning of the word 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RESENTMENT</a:t>
            </a:r>
            <a:r>
              <a:rPr lang="en-US" sz="28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clue is right here</a:t>
            </a:r>
            <a:r>
              <a:rPr lang="en-US" sz="2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3505200" y="5105400"/>
            <a:ext cx="3429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Resentment is: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200400" y="6491287"/>
            <a:ext cx="31241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18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{Click mouse to continue}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</Words>
  <Application>Microsoft Office PowerPoint</Application>
  <PresentationFormat>On-screen Show (4:3)</PresentationFormat>
  <Paragraphs>241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Comic Sans MS</vt:lpstr>
      <vt:lpstr>Noto Sans Symbols</vt:lpstr>
      <vt:lpstr>1_Crayons</vt:lpstr>
      <vt:lpstr>Crayons</vt:lpstr>
      <vt:lpstr>Vocabulary in Context</vt:lpstr>
      <vt:lpstr>How to Navigate Through a PowerPoint Workshop</vt:lpstr>
      <vt:lpstr>What is Vocabulary in  Context? </vt:lpstr>
      <vt:lpstr>How Does Vocabulary in Context work?</vt:lpstr>
      <vt:lpstr>Context Clues</vt:lpstr>
      <vt:lpstr>Context Clues:  Rewording</vt:lpstr>
      <vt:lpstr>Context Clues:  Rewording</vt:lpstr>
      <vt:lpstr>Context Clues:  Rewording</vt:lpstr>
      <vt:lpstr>Context Clues:  Rewording</vt:lpstr>
      <vt:lpstr>Now You Give It A Try!</vt:lpstr>
      <vt:lpstr>PowerPoint Presentation</vt:lpstr>
      <vt:lpstr>Context Clues: Synonyms</vt:lpstr>
      <vt:lpstr>Context Clues:  Synonyms</vt:lpstr>
      <vt:lpstr>PowerPoint Presentation</vt:lpstr>
      <vt:lpstr>Now You Give It A Try!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You Give It A Try!</vt:lpstr>
      <vt:lpstr>PowerPoint Presentation</vt:lpstr>
      <vt:lpstr>PowerPoint Presentation</vt:lpstr>
      <vt:lpstr>PowerPoint Presentation</vt:lpstr>
      <vt:lpstr>Now You Give It A Try!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Well Done!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 Context</dc:title>
  <dc:creator>Anthony, Jonathan</dc:creator>
  <cp:lastModifiedBy>Anthony, Jonathan</cp:lastModifiedBy>
  <cp:revision>1</cp:revision>
  <dcterms:modified xsi:type="dcterms:W3CDTF">2017-08-16T11:47:44Z</dcterms:modified>
</cp:coreProperties>
</file>